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7" r:id="rId5"/>
    <p:sldId id="274" r:id="rId6"/>
    <p:sldId id="269" r:id="rId7"/>
    <p:sldId id="278" r:id="rId8"/>
    <p:sldId id="279" r:id="rId9"/>
    <p:sldId id="280" r:id="rId10"/>
    <p:sldId id="277" r:id="rId11"/>
    <p:sldId id="285" r:id="rId12"/>
    <p:sldId id="283" r:id="rId13"/>
    <p:sldId id="284"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577D"/>
    <a:srgbClr val="FFFFFF"/>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949" autoAdjust="0"/>
  </p:normalViewPr>
  <p:slideViewPr>
    <p:cSldViewPr snapToGrid="0" showGuides="1">
      <p:cViewPr varScale="1">
        <p:scale>
          <a:sx n="86" d="100"/>
          <a:sy n="86" d="100"/>
        </p:scale>
        <p:origin x="984"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1" Type="http://schemas.openxmlformats.org/officeDocument/2006/relationships/image" Target="../media/image26.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AE240C-E2E2-4ADC-B3F0-8A835AC8B07D}" type="doc">
      <dgm:prSet loTypeId="urn:microsoft.com/office/officeart/2005/8/layout/pList1" loCatId="list" qsTypeId="urn:microsoft.com/office/officeart/2005/8/quickstyle/simple1" qsCatId="simple" csTypeId="urn:microsoft.com/office/officeart/2005/8/colors/accent1_2" csCatId="accent1" phldr="1"/>
      <dgm:spPr/>
    </dgm:pt>
    <dgm:pt modelId="{1A956202-00F2-4F48-A306-06171E7E33BA}">
      <dgm:prSet phldrT="[Text]" phldr="1"/>
      <dgm:spPr/>
      <dgm:t>
        <a:bodyPr/>
        <a:lstStyle/>
        <a:p>
          <a:endParaRPr lang="en-US" dirty="0"/>
        </a:p>
      </dgm:t>
    </dgm:pt>
    <dgm:pt modelId="{151D2C36-49A8-4337-BB21-4F61EBE3678F}" type="sibTrans" cxnId="{89ED3CDA-D854-406C-8337-41ACC427D1D7}">
      <dgm:prSet/>
      <dgm:spPr/>
      <dgm:t>
        <a:bodyPr/>
        <a:lstStyle/>
        <a:p>
          <a:endParaRPr lang="en-US"/>
        </a:p>
      </dgm:t>
    </dgm:pt>
    <dgm:pt modelId="{403641A0-7488-49FF-A4E4-E038B4F8EDFC}" type="parTrans" cxnId="{89ED3CDA-D854-406C-8337-41ACC427D1D7}">
      <dgm:prSet/>
      <dgm:spPr/>
      <dgm:t>
        <a:bodyPr/>
        <a:lstStyle/>
        <a:p>
          <a:endParaRPr lang="en-US"/>
        </a:p>
      </dgm:t>
    </dgm:pt>
    <dgm:pt modelId="{59C9D31E-03AD-4412-A711-F2CB054E5176}" type="pres">
      <dgm:prSet presAssocID="{BFAE240C-E2E2-4ADC-B3F0-8A835AC8B07D}" presName="Name0" presStyleCnt="0">
        <dgm:presLayoutVars>
          <dgm:dir/>
          <dgm:resizeHandles val="exact"/>
        </dgm:presLayoutVars>
      </dgm:prSet>
      <dgm:spPr/>
    </dgm:pt>
    <dgm:pt modelId="{0E3D3D73-2579-4B42-B25C-7B1072E24B3D}" type="pres">
      <dgm:prSet presAssocID="{1A956202-00F2-4F48-A306-06171E7E33BA}" presName="compNode" presStyleCnt="0"/>
      <dgm:spPr/>
    </dgm:pt>
    <dgm:pt modelId="{C643C0B9-AE86-4163-A7FE-B0ED05788BCE}" type="pres">
      <dgm:prSet presAssocID="{1A956202-00F2-4F48-A306-06171E7E33BA}" presName="pictRect" presStyleLbl="node1" presStyleIdx="0" presStyleCnt="1" custLinFactNeighborX="8626" custLinFactNeighborY="24171"/>
      <dgm:spPr>
        <a:blipFill>
          <a:blip xmlns:r="http://schemas.openxmlformats.org/officeDocument/2006/relationships" r:embed="rId1"/>
          <a:srcRect/>
          <a:stretch>
            <a:fillRect t="-4000" b="-4000"/>
          </a:stretch>
        </a:blipFill>
      </dgm:spPr>
    </dgm:pt>
    <dgm:pt modelId="{47E8C436-F5DF-48E0-9AC7-1A1CD9F95528}" type="pres">
      <dgm:prSet presAssocID="{1A956202-00F2-4F48-A306-06171E7E33BA}" presName="textRect" presStyleLbl="revTx" presStyleIdx="0" presStyleCnt="1" custFlipVert="1" custFlipHor="0" custScaleX="2601" custScaleY="5260" custLinFactNeighborX="1233" custLinFactNeighborY="14894">
        <dgm:presLayoutVars>
          <dgm:bulletEnabled val="1"/>
        </dgm:presLayoutVars>
      </dgm:prSet>
      <dgm:spPr/>
    </dgm:pt>
  </dgm:ptLst>
  <dgm:cxnLst>
    <dgm:cxn modelId="{1B9C98BE-E324-4440-B7BC-EBDDBEE7C77A}" type="presOf" srcId="{BFAE240C-E2E2-4ADC-B3F0-8A835AC8B07D}" destId="{59C9D31E-03AD-4412-A711-F2CB054E5176}" srcOrd="0" destOrd="0" presId="urn:microsoft.com/office/officeart/2005/8/layout/pList1"/>
    <dgm:cxn modelId="{89ED3CDA-D854-406C-8337-41ACC427D1D7}" srcId="{BFAE240C-E2E2-4ADC-B3F0-8A835AC8B07D}" destId="{1A956202-00F2-4F48-A306-06171E7E33BA}" srcOrd="0" destOrd="0" parTransId="{403641A0-7488-49FF-A4E4-E038B4F8EDFC}" sibTransId="{151D2C36-49A8-4337-BB21-4F61EBE3678F}"/>
    <dgm:cxn modelId="{66815FFA-1EB1-4DB2-B107-6B6603CC6409}" type="presOf" srcId="{1A956202-00F2-4F48-A306-06171E7E33BA}" destId="{47E8C436-F5DF-48E0-9AC7-1A1CD9F95528}" srcOrd="0" destOrd="0" presId="urn:microsoft.com/office/officeart/2005/8/layout/pList1"/>
    <dgm:cxn modelId="{D50F56B6-B0E7-4069-BD7D-98175EC89366}" type="presParOf" srcId="{59C9D31E-03AD-4412-A711-F2CB054E5176}" destId="{0E3D3D73-2579-4B42-B25C-7B1072E24B3D}" srcOrd="0" destOrd="0" presId="urn:microsoft.com/office/officeart/2005/8/layout/pList1"/>
    <dgm:cxn modelId="{E83F9CE1-26DD-4472-952B-77EB243EE6AE}" type="presParOf" srcId="{0E3D3D73-2579-4B42-B25C-7B1072E24B3D}" destId="{C643C0B9-AE86-4163-A7FE-B0ED05788BCE}" srcOrd="0" destOrd="0" presId="urn:microsoft.com/office/officeart/2005/8/layout/pList1"/>
    <dgm:cxn modelId="{07E2ED11-A470-4DD9-A8E5-798DFBD01BF6}" type="presParOf" srcId="{0E3D3D73-2579-4B42-B25C-7B1072E24B3D}" destId="{47E8C436-F5DF-48E0-9AC7-1A1CD9F95528}"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3C0B9-AE86-4163-A7FE-B0ED05788BCE}">
      <dsp:nvSpPr>
        <dsp:cNvPr id="0" name=""/>
        <dsp:cNvSpPr/>
      </dsp:nvSpPr>
      <dsp:spPr>
        <a:xfrm>
          <a:off x="7407" y="1192682"/>
          <a:ext cx="5298253" cy="3650496"/>
        </a:xfrm>
        <a:prstGeom prst="roundRect">
          <a:avLst/>
        </a:prstGeom>
        <a:blipFill>
          <a:blip xmlns:r="http://schemas.openxmlformats.org/officeDocument/2006/relationships" r:embed="rId1"/>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E8C436-F5DF-48E0-9AC7-1A1CD9F95528}">
      <dsp:nvSpPr>
        <dsp:cNvPr id="0" name=""/>
        <dsp:cNvSpPr/>
      </dsp:nvSpPr>
      <dsp:spPr>
        <a:xfrm flipV="1">
          <a:off x="2649254" y="5184711"/>
          <a:ext cx="137807" cy="103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649254" y="5184711"/>
        <a:ext cx="137807" cy="103393"/>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7/26/2022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7/26/2022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76210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49659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3318957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7/26/2022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xhere.com/en/photo/1041365"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2.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www.isaaa.org/kc/cropbiotechupdate/article/default.asp?ID=1793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88039" y="2108388"/>
            <a:ext cx="5143500" cy="2090808"/>
          </a:xfrm>
        </p:spPr>
        <p:txBody>
          <a:bodyPr/>
          <a:lstStyle/>
          <a:p>
            <a:r>
              <a:rPr lang="en-US" sz="3600" dirty="0"/>
              <a:t>Water Level detector and automated irrigation System </a:t>
            </a:r>
          </a:p>
        </p:txBody>
      </p:sp>
      <p:pic>
        <p:nvPicPr>
          <p:cNvPr id="10" name="Picture Placeholder 9">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790339" y="967251"/>
            <a:ext cx="5305661" cy="4741091"/>
          </a:xfrm>
        </p:spPr>
      </p:pic>
      <p:sp>
        <p:nvSpPr>
          <p:cNvPr id="4" name="Rectangle 3">
            <a:extLst>
              <a:ext uri="{FF2B5EF4-FFF2-40B4-BE49-F238E27FC236}">
                <a16:creationId xmlns:a16="http://schemas.microsoft.com/office/drawing/2014/main" id="{20B53D74-7EB5-4A6D-9973-BB8365712FE7}"/>
              </a:ext>
            </a:extLst>
          </p:cNvPr>
          <p:cNvSpPr/>
          <p:nvPr/>
        </p:nvSpPr>
        <p:spPr>
          <a:xfrm>
            <a:off x="6096000" y="1198485"/>
            <a:ext cx="2417685" cy="781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B53D74-7EB5-4A6D-9973-BB8365712FE7}"/>
              </a:ext>
            </a:extLst>
          </p:cNvPr>
          <p:cNvSpPr/>
          <p:nvPr/>
        </p:nvSpPr>
        <p:spPr>
          <a:xfrm>
            <a:off x="6096000" y="1198485"/>
            <a:ext cx="2417685" cy="781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EF7BD-FE81-4B20-8DC5-0B3EB736F9F8}"/>
              </a:ext>
            </a:extLst>
          </p:cNvPr>
          <p:cNvSpPr>
            <a:spLocks noGrp="1"/>
          </p:cNvSpPr>
          <p:nvPr>
            <p:ph type="title"/>
          </p:nvPr>
        </p:nvSpPr>
        <p:spPr>
          <a:xfrm>
            <a:off x="557418" y="60959"/>
            <a:ext cx="11390742" cy="1137525"/>
          </a:xfrm>
        </p:spPr>
        <p:txBody>
          <a:bodyPr>
            <a:noAutofit/>
          </a:bodyPr>
          <a:lstStyle/>
          <a:p>
            <a:r>
              <a:rPr lang="en-US" sz="3000" b="1" dirty="0"/>
              <a:t>WATER LEVEL DETECTOR AND AUTOMATED IRRIGATION SYSTEM</a:t>
            </a:r>
          </a:p>
        </p:txBody>
      </p:sp>
      <p:sp>
        <p:nvSpPr>
          <p:cNvPr id="8" name="Text Placeholder 7">
            <a:extLst>
              <a:ext uri="{FF2B5EF4-FFF2-40B4-BE49-F238E27FC236}">
                <a16:creationId xmlns:a16="http://schemas.microsoft.com/office/drawing/2014/main" id="{2415B892-166F-47D9-82DE-5F3D7B0DA60D}"/>
              </a:ext>
            </a:extLst>
          </p:cNvPr>
          <p:cNvSpPr>
            <a:spLocks noGrp="1"/>
          </p:cNvSpPr>
          <p:nvPr>
            <p:ph type="body" sz="half" idx="2"/>
          </p:nvPr>
        </p:nvSpPr>
        <p:spPr>
          <a:xfrm>
            <a:off x="660400" y="2283537"/>
            <a:ext cx="10190480" cy="3058160"/>
          </a:xfrm>
        </p:spPr>
        <p:txBody>
          <a:bodyPr>
            <a:normAutofit/>
          </a:bodyPr>
          <a:lstStyle/>
          <a:p>
            <a:r>
              <a:rPr lang="en-US" sz="2800" dirty="0">
                <a:solidFill>
                  <a:srgbClr val="0070C0"/>
                </a:solidFill>
              </a:rPr>
              <a:t>To summarize, we can clearly see that out project depicts a practical solution to two of the most triggering problems of our country.</a:t>
            </a:r>
          </a:p>
          <a:p>
            <a:r>
              <a:rPr lang="en-US" sz="2800" dirty="0">
                <a:solidFill>
                  <a:srgbClr val="0070C0"/>
                </a:solidFill>
              </a:rPr>
              <a:t>It can smoothly detect water level and irrigate crop lands. Surely its vast usage will lessen farmers’ hardship and enable us to use water more efficiently.</a:t>
            </a:r>
          </a:p>
          <a:p>
            <a:r>
              <a:rPr lang="en-US" sz="2800" dirty="0">
                <a:solidFill>
                  <a:srgbClr val="0070C0"/>
                </a:solidFill>
              </a:rPr>
              <a:t>The system is cheap, automated, helpful and  environment-friendly.</a:t>
            </a:r>
          </a:p>
        </p:txBody>
      </p:sp>
      <p:sp>
        <p:nvSpPr>
          <p:cNvPr id="11" name="Rectangle 10">
            <a:extLst>
              <a:ext uri="{FF2B5EF4-FFF2-40B4-BE49-F238E27FC236}">
                <a16:creationId xmlns:a16="http://schemas.microsoft.com/office/drawing/2014/main" id="{E755F323-992B-4E5B-B115-43743BDA63B8}"/>
              </a:ext>
            </a:extLst>
          </p:cNvPr>
          <p:cNvSpPr/>
          <p:nvPr/>
        </p:nvSpPr>
        <p:spPr>
          <a:xfrm>
            <a:off x="100218" y="6139257"/>
            <a:ext cx="1846556" cy="657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58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545E80-2438-4AC4-B952-2CD966C28309}"/>
              </a:ext>
            </a:extLst>
          </p:cNvPr>
          <p:cNvSpPr/>
          <p:nvPr/>
        </p:nvSpPr>
        <p:spPr>
          <a:xfrm>
            <a:off x="6096000" y="4080448"/>
            <a:ext cx="3048000" cy="1583875"/>
          </a:xfrm>
          <a:prstGeom prst="rect">
            <a:avLst/>
          </a:prstGeom>
          <a:solidFill>
            <a:srgbClr val="2D5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11" name="Rectangle 10">
            <a:extLst>
              <a:ext uri="{FF2B5EF4-FFF2-40B4-BE49-F238E27FC236}">
                <a16:creationId xmlns:a16="http://schemas.microsoft.com/office/drawing/2014/main" id="{5A2C89CC-EEE1-48C2-B2CC-E592C2A8DA61}"/>
              </a:ext>
            </a:extLst>
          </p:cNvPr>
          <p:cNvSpPr/>
          <p:nvPr/>
        </p:nvSpPr>
        <p:spPr>
          <a:xfrm>
            <a:off x="9855200" y="316673"/>
            <a:ext cx="1920240" cy="921808"/>
          </a:xfrm>
          <a:prstGeom prst="rect">
            <a:avLst/>
          </a:prstGeom>
          <a:solidFill>
            <a:srgbClr val="2D5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aphicFrame>
        <p:nvGraphicFramePr>
          <p:cNvPr id="2" name="Picture Placeholder 1">
            <a:extLst>
              <a:ext uri="{FF2B5EF4-FFF2-40B4-BE49-F238E27FC236}">
                <a16:creationId xmlns:a16="http://schemas.microsoft.com/office/drawing/2014/main" id="{56DF7D9E-A828-433D-AA3D-B16C597F3B75}"/>
              </a:ext>
            </a:extLst>
          </p:cNvPr>
          <p:cNvGraphicFramePr>
            <a:graphicFrameLocks noGrp="1"/>
          </p:cNvGraphicFramePr>
          <p:nvPr>
            <p:ph type="pic" sz="quarter" idx="10"/>
            <p:extLst>
              <p:ext uri="{D42A27DB-BD31-4B8C-83A1-F6EECF244321}">
                <p14:modId xmlns:p14="http://schemas.microsoft.com/office/powerpoint/2010/main" val="3403026892"/>
              </p:ext>
            </p:extLst>
          </p:nvPr>
        </p:nvGraphicFramePr>
        <p:xfrm>
          <a:off x="1164116" y="505810"/>
          <a:ext cx="5305661" cy="5305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About our Group</a:t>
            </a:r>
          </a:p>
        </p:txBody>
      </p:sp>
      <p:pic>
        <p:nvPicPr>
          <p:cNvPr id="17" name="Picture Placeholder 16">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srcRect/>
          <a:stretch/>
        </p:blipFill>
        <p:spPr>
          <a:xfrm rot="5400000">
            <a:off x="711402" y="1504640"/>
            <a:ext cx="2213501" cy="1660125"/>
          </a:xfrm>
        </p:spPr>
      </p:pic>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Abdullah al </a:t>
            </a:r>
            <a:r>
              <a:rPr lang="en-US" dirty="0" err="1"/>
              <a:t>shafi</a:t>
            </a:r>
            <a:endParaRPr lang="en-US" dirty="0"/>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a:xfrm>
            <a:off x="918142" y="4106380"/>
            <a:ext cx="2588705" cy="1749005"/>
          </a:xfrm>
        </p:spPr>
        <p:txBody>
          <a:bodyPr/>
          <a:lstStyle/>
          <a:p>
            <a:pPr algn="l"/>
            <a:r>
              <a:rPr lang="en-US" dirty="0"/>
              <a:t>ROLL: 1807004</a:t>
            </a:r>
          </a:p>
          <a:p>
            <a:pPr algn="l"/>
            <a:r>
              <a:rPr lang="en-US" dirty="0"/>
              <a:t>SEC: A</a:t>
            </a:r>
          </a:p>
          <a:p>
            <a:pPr algn="l"/>
            <a:r>
              <a:rPr lang="en-US" dirty="0"/>
              <a:t>YEAR: 3</a:t>
            </a:r>
            <a:r>
              <a:rPr lang="en-US" baseline="30000" dirty="0"/>
              <a:t>rd</a:t>
            </a:r>
            <a:endParaRPr lang="en-US" dirty="0"/>
          </a:p>
          <a:p>
            <a:pPr algn="l"/>
            <a:r>
              <a:rPr lang="en-US" dirty="0"/>
              <a:t>SEMESTER: 1</a:t>
            </a:r>
            <a:r>
              <a:rPr lang="en-US" baseline="30000" dirty="0"/>
              <a:t>st</a:t>
            </a:r>
          </a:p>
          <a:p>
            <a:endParaRPr lang="en-US" dirty="0"/>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srcRect/>
          <a:stretch/>
        </p:blipFill>
        <p:spPr>
          <a:xfrm>
            <a:off x="3506847" y="1227952"/>
            <a:ext cx="2308027" cy="2129325"/>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Abrar Hasan</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a:xfrm>
            <a:off x="3713587" y="4216648"/>
            <a:ext cx="2588705" cy="1749005"/>
          </a:xfrm>
        </p:spPr>
        <p:txBody>
          <a:bodyPr/>
          <a:lstStyle/>
          <a:p>
            <a:pPr algn="l"/>
            <a:r>
              <a:rPr lang="en-US" dirty="0"/>
              <a:t>ROLL: 1807024</a:t>
            </a:r>
          </a:p>
          <a:p>
            <a:pPr algn="l"/>
            <a:r>
              <a:rPr lang="en-US" dirty="0"/>
              <a:t>SEC: A</a:t>
            </a:r>
          </a:p>
          <a:p>
            <a:pPr algn="l"/>
            <a:r>
              <a:rPr lang="en-US" dirty="0"/>
              <a:t>YEAR: 3</a:t>
            </a:r>
            <a:r>
              <a:rPr lang="en-US" baseline="30000" dirty="0"/>
              <a:t>rd</a:t>
            </a:r>
            <a:endParaRPr lang="en-US" dirty="0"/>
          </a:p>
          <a:p>
            <a:pPr algn="l"/>
            <a:r>
              <a:rPr lang="en-US" dirty="0"/>
              <a:t>SEMESTER: 1</a:t>
            </a:r>
            <a:r>
              <a:rPr lang="en-US" baseline="30000" dirty="0"/>
              <a:t>st</a:t>
            </a:r>
            <a:endParaRPr lang="en-US" dirty="0"/>
          </a:p>
          <a:p>
            <a:endParaRPr lang="en-US"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srcRect/>
          <a:stretch/>
        </p:blipFill>
        <p:spPr>
          <a:xfrm>
            <a:off x="6302292" y="1211165"/>
            <a:ext cx="2217837" cy="2217835"/>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a:xfrm>
            <a:off x="6225444" y="3610991"/>
            <a:ext cx="2588705" cy="495389"/>
          </a:xfrm>
        </p:spPr>
        <p:txBody>
          <a:bodyPr/>
          <a:lstStyle/>
          <a:p>
            <a:r>
              <a:rPr lang="en-US" dirty="0"/>
              <a:t>PARTHO CHOUDHURY SHOUMYA</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a:xfrm>
            <a:off x="6490138" y="4281195"/>
            <a:ext cx="2588705" cy="1749005"/>
          </a:xfrm>
        </p:spPr>
        <p:txBody>
          <a:bodyPr/>
          <a:lstStyle/>
          <a:p>
            <a:pPr algn="l"/>
            <a:r>
              <a:rPr lang="en-US" dirty="0"/>
              <a:t>ROLL: 1807021</a:t>
            </a:r>
          </a:p>
          <a:p>
            <a:pPr algn="l"/>
            <a:r>
              <a:rPr lang="en-US" dirty="0"/>
              <a:t>SEC: A</a:t>
            </a:r>
          </a:p>
          <a:p>
            <a:pPr algn="l"/>
            <a:r>
              <a:rPr lang="en-US" dirty="0"/>
              <a:t>YEAR: 3</a:t>
            </a:r>
            <a:r>
              <a:rPr lang="en-US" baseline="30000" dirty="0"/>
              <a:t>rd</a:t>
            </a:r>
            <a:endParaRPr lang="en-US" dirty="0"/>
          </a:p>
          <a:p>
            <a:pPr algn="l"/>
            <a:r>
              <a:rPr lang="en-US" dirty="0"/>
              <a:t>SEMESTER: 1</a:t>
            </a:r>
            <a:r>
              <a:rPr lang="en-US" baseline="30000" dirty="0"/>
              <a:t>st</a:t>
            </a:r>
            <a:endParaRPr lang="en-US" dirty="0"/>
          </a:p>
          <a:p>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
        <p:nvSpPr>
          <p:cNvPr id="22" name="Rectangle 21">
            <a:extLst>
              <a:ext uri="{FF2B5EF4-FFF2-40B4-BE49-F238E27FC236}">
                <a16:creationId xmlns:a16="http://schemas.microsoft.com/office/drawing/2014/main" id="{7BE1342D-58AB-465A-A717-DE0597AFACFF}"/>
              </a:ext>
            </a:extLst>
          </p:cNvPr>
          <p:cNvSpPr/>
          <p:nvPr/>
        </p:nvSpPr>
        <p:spPr>
          <a:xfrm>
            <a:off x="9435048" y="133165"/>
            <a:ext cx="2756952" cy="3665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5F18B58-7C93-4989-8E29-BCB61B169A31}"/>
              </a:ext>
            </a:extLst>
          </p:cNvPr>
          <p:cNvSpPr/>
          <p:nvPr/>
        </p:nvSpPr>
        <p:spPr>
          <a:xfrm>
            <a:off x="307759" y="6217920"/>
            <a:ext cx="1693761" cy="497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63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38961" y="543983"/>
            <a:ext cx="4937211" cy="1125019"/>
          </a:xfrm>
        </p:spPr>
        <p:txBody>
          <a:bodyPr/>
          <a:lstStyle/>
          <a:p>
            <a:r>
              <a:rPr lang="en-US" dirty="0"/>
              <a:t>Introduction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0" y="1484623"/>
            <a:ext cx="5465600" cy="4971115"/>
          </a:xfrm>
        </p:spPr>
        <p:txBody>
          <a:bodyPr/>
          <a:lstStyle/>
          <a:p>
            <a:pPr>
              <a:buFont typeface="Wingdings" panose="05000000000000000000" pitchFamily="2" charset="2"/>
              <a:buChar char="§"/>
            </a:pPr>
            <a:r>
              <a:rPr lang="en-US" sz="2000" dirty="0">
                <a:solidFill>
                  <a:srgbClr val="0E101A"/>
                </a:solidFill>
                <a:effectLst/>
                <a:latin typeface="Times New Roman" panose="02020603050405020304" pitchFamily="18" charset="0"/>
                <a:ea typeface="Times New Roman" panose="02020603050405020304" pitchFamily="18" charset="0"/>
              </a:rPr>
              <a:t>Water is a vital element of our nature. But in the agricultural sector in Bangladesh water is vastly misused.</a:t>
            </a:r>
            <a:r>
              <a:rPr lang="en-US" sz="2000" dirty="0">
                <a:solidFill>
                  <a:srgbClr val="0E101A"/>
                </a:solidFill>
                <a:latin typeface="Times New Roman" panose="02020603050405020304" pitchFamily="18" charset="0"/>
                <a:ea typeface="Times New Roman" panose="02020603050405020304" pitchFamily="18" charset="0"/>
              </a:rPr>
              <a:t> A</a:t>
            </a:r>
            <a:r>
              <a:rPr lang="en-US" sz="2000" dirty="0">
                <a:solidFill>
                  <a:srgbClr val="0E101A"/>
                </a:solidFill>
                <a:effectLst/>
                <a:latin typeface="Times New Roman" panose="02020603050405020304" pitchFamily="18" charset="0"/>
                <a:ea typeface="Times New Roman" panose="02020603050405020304" pitchFamily="18" charset="0"/>
              </a:rPr>
              <a:t>bout 800 liters of water is wasted for cultivating just 1kilogram of Paddy!  </a:t>
            </a:r>
            <a:endParaRPr lang="en-US" sz="2000" dirty="0">
              <a:solidFill>
                <a:srgbClr val="0E101A"/>
              </a:solidFill>
              <a:latin typeface="Times New Roman" panose="02020603050405020304" pitchFamily="18" charset="0"/>
            </a:endParaRPr>
          </a:p>
          <a:p>
            <a:r>
              <a:rPr lang="en-US" sz="2000" dirty="0">
                <a:solidFill>
                  <a:srgbClr val="0E101A"/>
                </a:solidFill>
                <a:latin typeface="Times New Roman" panose="02020603050405020304" pitchFamily="18" charset="0"/>
                <a:ea typeface="Times New Roman" panose="02020603050405020304" pitchFamily="18" charset="0"/>
                <a:cs typeface="Vrinda" panose="020B0502040204020203" pitchFamily="34" charset="0"/>
              </a:rPr>
              <a:t>A</a:t>
            </a:r>
            <a:r>
              <a:rPr lang="en-US" sz="2000" dirty="0">
                <a:solidFill>
                  <a:srgbClr val="0E101A"/>
                </a:solidFill>
                <a:effectLst/>
                <a:latin typeface="Times New Roman" panose="02020603050405020304" pitchFamily="18" charset="0"/>
                <a:ea typeface="Times New Roman" panose="02020603050405020304" pitchFamily="18" charset="0"/>
                <a:cs typeface="Vrinda" panose="020B0502040204020203" pitchFamily="34" charset="0"/>
              </a:rPr>
              <a:t>lmost every house in Bangladesh has a water tank. We use a motor pump to pump the water from the surface and store them in the tank. But people often forget to switch off the motor even after tank is filled up. Besides, lots of water get wasted after tank is filled up. Thus one of most important resource of life get wasted.</a:t>
            </a:r>
          </a:p>
          <a:p>
            <a:r>
              <a:rPr lang="en-US" sz="2000" dirty="0">
                <a:solidFill>
                  <a:srgbClr val="0E101A"/>
                </a:solidFill>
                <a:effectLst/>
                <a:latin typeface="Times New Roman" panose="02020603050405020304" pitchFamily="18" charset="0"/>
                <a:ea typeface="Times New Roman" panose="02020603050405020304" pitchFamily="18" charset="0"/>
              </a:rPr>
              <a:t>To tack these issues we planned to make the irrigation process and tank filling process automated, which will not only lessen the burden on people but also will save a lot of water from being wasted.</a:t>
            </a:r>
            <a:endParaRPr lang="en-US" sz="2000" dirty="0">
              <a:effectLst/>
              <a:latin typeface="Calibri" panose="020F0502020204030204" pitchFamily="34" charset="0"/>
              <a:ea typeface="Calibri" panose="020F0502020204030204" pitchFamily="34" charset="0"/>
              <a:cs typeface="Vrinda" panose="020B0502040204020203" pitchFamily="34" charset="0"/>
            </a:endParaRPr>
          </a:p>
          <a:p>
            <a:pPr marL="0" indent="0">
              <a:buNone/>
            </a:pPr>
            <a:endParaRPr lang="en-US" sz="2000" dirty="0"/>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5884648" y="0"/>
            <a:ext cx="6307353" cy="5442011"/>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8" name="Rectangle 7">
            <a:extLst>
              <a:ext uri="{FF2B5EF4-FFF2-40B4-BE49-F238E27FC236}">
                <a16:creationId xmlns:a16="http://schemas.microsoft.com/office/drawing/2014/main" id="{A10FAA78-472B-4DEE-95ED-836024AB9B84}"/>
              </a:ext>
            </a:extLst>
          </p:cNvPr>
          <p:cNvSpPr/>
          <p:nvPr/>
        </p:nvSpPr>
        <p:spPr>
          <a:xfrm>
            <a:off x="79898" y="6200217"/>
            <a:ext cx="1846556" cy="657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6022-B121-414B-B797-9643DEE68038}"/>
              </a:ext>
            </a:extLst>
          </p:cNvPr>
          <p:cNvSpPr>
            <a:spLocks noGrp="1"/>
          </p:cNvSpPr>
          <p:nvPr>
            <p:ph type="title"/>
          </p:nvPr>
        </p:nvSpPr>
        <p:spPr>
          <a:xfrm>
            <a:off x="680096" y="214894"/>
            <a:ext cx="11150600" cy="2434340"/>
          </a:xfrm>
        </p:spPr>
        <p:txBody>
          <a:bodyPr/>
          <a:lstStyle/>
          <a:p>
            <a:pPr algn="ctr"/>
            <a:r>
              <a:rPr lang="en-US" sz="2800" dirty="0" err="1"/>
              <a:t>Introducting</a:t>
            </a:r>
            <a:r>
              <a:rPr lang="en-US" sz="2800" dirty="0"/>
              <a:t> Project</a:t>
            </a:r>
            <a:br>
              <a:rPr lang="en-US" sz="2800" dirty="0"/>
            </a:br>
            <a:br>
              <a:rPr lang="en-US" sz="2800" dirty="0"/>
            </a:br>
            <a:r>
              <a:rPr lang="en-US" sz="4000" dirty="0">
                <a:solidFill>
                  <a:schemeClr val="accent6">
                    <a:lumMod val="75000"/>
                  </a:schemeClr>
                </a:solidFill>
              </a:rPr>
              <a:t>Water Level detector </a:t>
            </a:r>
            <a:br>
              <a:rPr lang="en-US" sz="4000" dirty="0">
                <a:solidFill>
                  <a:schemeClr val="accent6">
                    <a:lumMod val="75000"/>
                  </a:schemeClr>
                </a:solidFill>
              </a:rPr>
            </a:br>
            <a:r>
              <a:rPr lang="en-US" sz="4000" dirty="0">
                <a:solidFill>
                  <a:schemeClr val="accent6">
                    <a:lumMod val="75000"/>
                  </a:schemeClr>
                </a:solidFill>
              </a:rPr>
              <a:t>and </a:t>
            </a:r>
            <a:br>
              <a:rPr lang="en-US" sz="4000" dirty="0">
                <a:solidFill>
                  <a:schemeClr val="accent6">
                    <a:lumMod val="75000"/>
                  </a:schemeClr>
                </a:solidFill>
              </a:rPr>
            </a:br>
            <a:r>
              <a:rPr lang="en-US" sz="4000" dirty="0">
                <a:solidFill>
                  <a:schemeClr val="accent6">
                    <a:lumMod val="75000"/>
                  </a:schemeClr>
                </a:solidFill>
              </a:rPr>
              <a:t>automated irrigation System</a:t>
            </a:r>
            <a:endParaRPr lang="en-US" sz="4000" dirty="0"/>
          </a:p>
        </p:txBody>
      </p:sp>
      <p:sp>
        <p:nvSpPr>
          <p:cNvPr id="3" name="Slide Number Placeholder 2">
            <a:extLst>
              <a:ext uri="{FF2B5EF4-FFF2-40B4-BE49-F238E27FC236}">
                <a16:creationId xmlns:a16="http://schemas.microsoft.com/office/drawing/2014/main" id="{70072624-8EDA-495B-A103-034C2CC79AF7}"/>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4" name="Rectangle 3">
            <a:extLst>
              <a:ext uri="{FF2B5EF4-FFF2-40B4-BE49-F238E27FC236}">
                <a16:creationId xmlns:a16="http://schemas.microsoft.com/office/drawing/2014/main" id="{E1CA2440-956F-4D53-86AA-12B5540F4F23}"/>
              </a:ext>
            </a:extLst>
          </p:cNvPr>
          <p:cNvSpPr/>
          <p:nvPr/>
        </p:nvSpPr>
        <p:spPr>
          <a:xfrm>
            <a:off x="100218" y="6139257"/>
            <a:ext cx="1846556" cy="657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45EA30F-4FE6-40D6-A781-F18DB75885F3}"/>
              </a:ext>
            </a:extLst>
          </p:cNvPr>
          <p:cNvPicPr>
            <a:picLocks noChangeAspect="1"/>
          </p:cNvPicPr>
          <p:nvPr/>
        </p:nvPicPr>
        <p:blipFill>
          <a:blip r:embed="rId2"/>
          <a:stretch>
            <a:fillRect/>
          </a:stretch>
        </p:blipFill>
        <p:spPr>
          <a:xfrm>
            <a:off x="1686698" y="2760955"/>
            <a:ext cx="9286101" cy="3950741"/>
          </a:xfrm>
          <a:prstGeom prst="rect">
            <a:avLst/>
          </a:prstGeom>
        </p:spPr>
      </p:pic>
    </p:spTree>
    <p:extLst>
      <p:ext uri="{BB962C8B-B14F-4D97-AF65-F5344CB8AC3E}">
        <p14:creationId xmlns:p14="http://schemas.microsoft.com/office/powerpoint/2010/main" val="496782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B53D74-7EB5-4A6D-9973-BB8365712FE7}"/>
              </a:ext>
            </a:extLst>
          </p:cNvPr>
          <p:cNvSpPr/>
          <p:nvPr/>
        </p:nvSpPr>
        <p:spPr>
          <a:xfrm>
            <a:off x="6096000" y="1198485"/>
            <a:ext cx="2417685" cy="781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EF7BD-FE81-4B20-8DC5-0B3EB736F9F8}"/>
              </a:ext>
            </a:extLst>
          </p:cNvPr>
          <p:cNvSpPr>
            <a:spLocks noGrp="1"/>
          </p:cNvSpPr>
          <p:nvPr>
            <p:ph type="title"/>
          </p:nvPr>
        </p:nvSpPr>
        <p:spPr>
          <a:xfrm>
            <a:off x="839788" y="558800"/>
            <a:ext cx="3071812" cy="531812"/>
          </a:xfrm>
        </p:spPr>
        <p:txBody>
          <a:bodyPr>
            <a:noAutofit/>
          </a:bodyPr>
          <a:lstStyle/>
          <a:p>
            <a:r>
              <a:rPr lang="en-US" sz="3600" b="1" dirty="0"/>
              <a:t>DESCRIPTION</a:t>
            </a:r>
          </a:p>
        </p:txBody>
      </p:sp>
      <p:sp>
        <p:nvSpPr>
          <p:cNvPr id="8" name="Text Placeholder 7">
            <a:extLst>
              <a:ext uri="{FF2B5EF4-FFF2-40B4-BE49-F238E27FC236}">
                <a16:creationId xmlns:a16="http://schemas.microsoft.com/office/drawing/2014/main" id="{2415B892-166F-47D9-82DE-5F3D7B0DA60D}"/>
              </a:ext>
            </a:extLst>
          </p:cNvPr>
          <p:cNvSpPr>
            <a:spLocks noGrp="1"/>
          </p:cNvSpPr>
          <p:nvPr>
            <p:ph type="body" sz="half" idx="2"/>
          </p:nvPr>
        </p:nvSpPr>
        <p:spPr>
          <a:xfrm>
            <a:off x="924560" y="1290320"/>
            <a:ext cx="10109200" cy="4578668"/>
          </a:xfrm>
        </p:spPr>
        <p:txBody>
          <a:bodyPr>
            <a:normAutofit/>
          </a:bodyPr>
          <a:lstStyle/>
          <a:p>
            <a:pPr marL="342900" indent="-342900">
              <a:buFont typeface="Arial" panose="020B0604020202020204" pitchFamily="34" charset="0"/>
              <a:buChar char="•"/>
            </a:pPr>
            <a:r>
              <a:rPr lang="en-US" sz="2800" dirty="0"/>
              <a:t>This system senses level of water present in the tank. If the level falls below a predefined point, motor gets started automatically and continue to fill the tank until the level of water reaches a satisfactory level.</a:t>
            </a:r>
          </a:p>
          <a:p>
            <a:pPr marL="342900" indent="-342900">
              <a:buFont typeface="Arial" panose="020B0604020202020204" pitchFamily="34" charset="0"/>
              <a:buChar char="•"/>
            </a:pPr>
            <a:r>
              <a:rPr lang="en-US" sz="2800" dirty="0"/>
              <a:t>Secondly, it calculates moisture of soil using ‘moisture sensor’. If this moisture level falls below minimum level, then another motor gets started and fetches water from the tank to the field till moisture level reaches the expected level.</a:t>
            </a:r>
          </a:p>
          <a:p>
            <a:pPr marL="342900" indent="-342900">
              <a:buFont typeface="Arial" panose="020B0604020202020204" pitchFamily="34" charset="0"/>
              <a:buChar char="•"/>
            </a:pPr>
            <a:r>
              <a:rPr lang="en-US" sz="2800" dirty="0"/>
              <a:t>We used PVC boards, bottles and pots to replicate real world scenario in this project by making buildings, tanks, fields and shades. Different kinds of wires were used to connect all of these.</a:t>
            </a:r>
          </a:p>
        </p:txBody>
      </p:sp>
      <p:sp>
        <p:nvSpPr>
          <p:cNvPr id="11" name="Rectangle 10">
            <a:extLst>
              <a:ext uri="{FF2B5EF4-FFF2-40B4-BE49-F238E27FC236}">
                <a16:creationId xmlns:a16="http://schemas.microsoft.com/office/drawing/2014/main" id="{E755F323-992B-4E5B-B115-43743BDA63B8}"/>
              </a:ext>
            </a:extLst>
          </p:cNvPr>
          <p:cNvSpPr/>
          <p:nvPr/>
        </p:nvSpPr>
        <p:spPr>
          <a:xfrm>
            <a:off x="100218" y="6139257"/>
            <a:ext cx="1846556" cy="657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527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C3AE-2ACE-4D23-8514-24E5D80166A2}"/>
              </a:ext>
            </a:extLst>
          </p:cNvPr>
          <p:cNvSpPr>
            <a:spLocks noGrp="1"/>
          </p:cNvSpPr>
          <p:nvPr>
            <p:ph type="title"/>
          </p:nvPr>
        </p:nvSpPr>
        <p:spPr/>
        <p:txBody>
          <a:bodyPr/>
          <a:lstStyle/>
          <a:p>
            <a:r>
              <a:rPr lang="en-US" dirty="0"/>
              <a:t>MAIN COMPONENTS used</a:t>
            </a:r>
          </a:p>
        </p:txBody>
      </p:sp>
      <p:sp>
        <p:nvSpPr>
          <p:cNvPr id="4" name="Slide Number Placeholder 3">
            <a:extLst>
              <a:ext uri="{FF2B5EF4-FFF2-40B4-BE49-F238E27FC236}">
                <a16:creationId xmlns:a16="http://schemas.microsoft.com/office/drawing/2014/main" id="{359D4E8F-DDA0-45F4-8767-0EA1B7444B48}"/>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sp>
        <p:nvSpPr>
          <p:cNvPr id="9" name="Rectangle 8">
            <a:extLst>
              <a:ext uri="{FF2B5EF4-FFF2-40B4-BE49-F238E27FC236}">
                <a16:creationId xmlns:a16="http://schemas.microsoft.com/office/drawing/2014/main" id="{7DC623C6-BD70-495E-BAA8-4A864BE2844A}"/>
              </a:ext>
            </a:extLst>
          </p:cNvPr>
          <p:cNvSpPr/>
          <p:nvPr/>
        </p:nvSpPr>
        <p:spPr>
          <a:xfrm>
            <a:off x="100218" y="6139257"/>
            <a:ext cx="1846556" cy="657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5B232B-7D92-48B0-A02C-32A2B18F8910}"/>
              </a:ext>
            </a:extLst>
          </p:cNvPr>
          <p:cNvPicPr>
            <a:picLocks noChangeAspect="1"/>
          </p:cNvPicPr>
          <p:nvPr/>
        </p:nvPicPr>
        <p:blipFill>
          <a:blip r:embed="rId2"/>
          <a:stretch>
            <a:fillRect/>
          </a:stretch>
        </p:blipFill>
        <p:spPr>
          <a:xfrm>
            <a:off x="460266" y="1467218"/>
            <a:ext cx="2915090" cy="2319628"/>
          </a:xfrm>
          <a:prstGeom prst="rect">
            <a:avLst/>
          </a:prstGeom>
        </p:spPr>
      </p:pic>
      <p:sp>
        <p:nvSpPr>
          <p:cNvPr id="8" name="TextBox 7">
            <a:extLst>
              <a:ext uri="{FF2B5EF4-FFF2-40B4-BE49-F238E27FC236}">
                <a16:creationId xmlns:a16="http://schemas.microsoft.com/office/drawing/2014/main" id="{DF4E82B0-551E-4A57-8464-1EB9D4F6568F}"/>
              </a:ext>
            </a:extLst>
          </p:cNvPr>
          <p:cNvSpPr txBox="1"/>
          <p:nvPr/>
        </p:nvSpPr>
        <p:spPr>
          <a:xfrm>
            <a:off x="1154097" y="3902441"/>
            <a:ext cx="1846556" cy="369332"/>
          </a:xfrm>
          <a:prstGeom prst="rect">
            <a:avLst/>
          </a:prstGeom>
          <a:noFill/>
        </p:spPr>
        <p:txBody>
          <a:bodyPr wrap="square" rtlCol="0">
            <a:spAutoFit/>
          </a:bodyPr>
          <a:lstStyle/>
          <a:p>
            <a:r>
              <a:rPr lang="en-US" dirty="0"/>
              <a:t>Arduino (UNO)</a:t>
            </a:r>
          </a:p>
        </p:txBody>
      </p:sp>
      <p:pic>
        <p:nvPicPr>
          <p:cNvPr id="11" name="Picture 10">
            <a:extLst>
              <a:ext uri="{FF2B5EF4-FFF2-40B4-BE49-F238E27FC236}">
                <a16:creationId xmlns:a16="http://schemas.microsoft.com/office/drawing/2014/main" id="{C365AA1E-0D25-420E-B253-0164C5A3D829}"/>
              </a:ext>
            </a:extLst>
          </p:cNvPr>
          <p:cNvPicPr>
            <a:picLocks noChangeAspect="1"/>
          </p:cNvPicPr>
          <p:nvPr/>
        </p:nvPicPr>
        <p:blipFill>
          <a:blip r:embed="rId3"/>
          <a:stretch>
            <a:fillRect/>
          </a:stretch>
        </p:blipFill>
        <p:spPr>
          <a:xfrm>
            <a:off x="3433570" y="1442838"/>
            <a:ext cx="2657477" cy="1545676"/>
          </a:xfrm>
          <a:prstGeom prst="rect">
            <a:avLst/>
          </a:prstGeom>
        </p:spPr>
      </p:pic>
      <p:sp>
        <p:nvSpPr>
          <p:cNvPr id="12" name="TextBox 11">
            <a:extLst>
              <a:ext uri="{FF2B5EF4-FFF2-40B4-BE49-F238E27FC236}">
                <a16:creationId xmlns:a16="http://schemas.microsoft.com/office/drawing/2014/main" id="{DB066EE5-79C3-434C-877F-55096D805F94}"/>
              </a:ext>
            </a:extLst>
          </p:cNvPr>
          <p:cNvSpPr txBox="1"/>
          <p:nvPr/>
        </p:nvSpPr>
        <p:spPr>
          <a:xfrm>
            <a:off x="3892872" y="3912072"/>
            <a:ext cx="1846556" cy="369332"/>
          </a:xfrm>
          <a:prstGeom prst="rect">
            <a:avLst/>
          </a:prstGeom>
          <a:noFill/>
        </p:spPr>
        <p:txBody>
          <a:bodyPr wrap="square" rtlCol="0">
            <a:spAutoFit/>
          </a:bodyPr>
          <a:lstStyle/>
          <a:p>
            <a:r>
              <a:rPr lang="en-US" dirty="0"/>
              <a:t>SONAR sensor</a:t>
            </a:r>
          </a:p>
        </p:txBody>
      </p:sp>
      <p:pic>
        <p:nvPicPr>
          <p:cNvPr id="14" name="Picture 13">
            <a:extLst>
              <a:ext uri="{FF2B5EF4-FFF2-40B4-BE49-F238E27FC236}">
                <a16:creationId xmlns:a16="http://schemas.microsoft.com/office/drawing/2014/main" id="{98025DC7-3A3E-4947-B902-3239F5B35C08}"/>
              </a:ext>
            </a:extLst>
          </p:cNvPr>
          <p:cNvPicPr>
            <a:picLocks noChangeAspect="1"/>
          </p:cNvPicPr>
          <p:nvPr/>
        </p:nvPicPr>
        <p:blipFill>
          <a:blip r:embed="rId4"/>
          <a:stretch>
            <a:fillRect/>
          </a:stretch>
        </p:blipFill>
        <p:spPr>
          <a:xfrm>
            <a:off x="5951221" y="1311375"/>
            <a:ext cx="3167730" cy="2319628"/>
          </a:xfrm>
          <a:prstGeom prst="rect">
            <a:avLst/>
          </a:prstGeom>
        </p:spPr>
      </p:pic>
      <p:sp>
        <p:nvSpPr>
          <p:cNvPr id="15" name="TextBox 14">
            <a:extLst>
              <a:ext uri="{FF2B5EF4-FFF2-40B4-BE49-F238E27FC236}">
                <a16:creationId xmlns:a16="http://schemas.microsoft.com/office/drawing/2014/main" id="{D5A0C8F2-7C68-4291-9EFA-A520B6C5F7D7}"/>
              </a:ext>
            </a:extLst>
          </p:cNvPr>
          <p:cNvSpPr txBox="1"/>
          <p:nvPr/>
        </p:nvSpPr>
        <p:spPr>
          <a:xfrm>
            <a:off x="6786761" y="3942601"/>
            <a:ext cx="1846556" cy="369332"/>
          </a:xfrm>
          <a:prstGeom prst="rect">
            <a:avLst/>
          </a:prstGeom>
          <a:noFill/>
        </p:spPr>
        <p:txBody>
          <a:bodyPr wrap="square" rtlCol="0">
            <a:spAutoFit/>
          </a:bodyPr>
          <a:lstStyle/>
          <a:p>
            <a:r>
              <a:rPr lang="en-US" dirty="0"/>
              <a:t>Motor Driver</a:t>
            </a:r>
          </a:p>
        </p:txBody>
      </p:sp>
      <p:pic>
        <p:nvPicPr>
          <p:cNvPr id="17" name="Picture 16">
            <a:extLst>
              <a:ext uri="{FF2B5EF4-FFF2-40B4-BE49-F238E27FC236}">
                <a16:creationId xmlns:a16="http://schemas.microsoft.com/office/drawing/2014/main" id="{0D6C8AC9-01C0-4A39-94EB-B6CE2C433369}"/>
              </a:ext>
            </a:extLst>
          </p:cNvPr>
          <p:cNvPicPr>
            <a:picLocks noChangeAspect="1"/>
          </p:cNvPicPr>
          <p:nvPr/>
        </p:nvPicPr>
        <p:blipFill>
          <a:blip r:embed="rId5"/>
          <a:stretch>
            <a:fillRect/>
          </a:stretch>
        </p:blipFill>
        <p:spPr>
          <a:xfrm>
            <a:off x="9508657" y="1311375"/>
            <a:ext cx="2018549" cy="2258570"/>
          </a:xfrm>
          <a:prstGeom prst="rect">
            <a:avLst/>
          </a:prstGeom>
        </p:spPr>
      </p:pic>
      <p:sp>
        <p:nvSpPr>
          <p:cNvPr id="18" name="TextBox 17">
            <a:extLst>
              <a:ext uri="{FF2B5EF4-FFF2-40B4-BE49-F238E27FC236}">
                <a16:creationId xmlns:a16="http://schemas.microsoft.com/office/drawing/2014/main" id="{A71868F7-3096-48D9-8294-6D89FEFF19C5}"/>
              </a:ext>
            </a:extLst>
          </p:cNvPr>
          <p:cNvSpPr txBox="1"/>
          <p:nvPr/>
        </p:nvSpPr>
        <p:spPr>
          <a:xfrm>
            <a:off x="9680650" y="3834600"/>
            <a:ext cx="1846556" cy="369332"/>
          </a:xfrm>
          <a:prstGeom prst="rect">
            <a:avLst/>
          </a:prstGeom>
          <a:noFill/>
        </p:spPr>
        <p:txBody>
          <a:bodyPr wrap="square" rtlCol="0">
            <a:spAutoFit/>
          </a:bodyPr>
          <a:lstStyle/>
          <a:p>
            <a:r>
              <a:rPr lang="en-US" dirty="0"/>
              <a:t>Water Pump (2)</a:t>
            </a:r>
          </a:p>
        </p:txBody>
      </p:sp>
      <p:pic>
        <p:nvPicPr>
          <p:cNvPr id="20" name="Picture 19">
            <a:extLst>
              <a:ext uri="{FF2B5EF4-FFF2-40B4-BE49-F238E27FC236}">
                <a16:creationId xmlns:a16="http://schemas.microsoft.com/office/drawing/2014/main" id="{CA6F0003-D6DB-420D-9B72-3DC6B16823CE}"/>
              </a:ext>
            </a:extLst>
          </p:cNvPr>
          <p:cNvPicPr>
            <a:picLocks noChangeAspect="1"/>
          </p:cNvPicPr>
          <p:nvPr/>
        </p:nvPicPr>
        <p:blipFill>
          <a:blip r:embed="rId6"/>
          <a:stretch>
            <a:fillRect/>
          </a:stretch>
        </p:blipFill>
        <p:spPr>
          <a:xfrm>
            <a:off x="731853" y="4476148"/>
            <a:ext cx="2154650" cy="1340192"/>
          </a:xfrm>
          <a:prstGeom prst="rect">
            <a:avLst/>
          </a:prstGeom>
        </p:spPr>
      </p:pic>
      <p:sp>
        <p:nvSpPr>
          <p:cNvPr id="21" name="TextBox 20">
            <a:extLst>
              <a:ext uri="{FF2B5EF4-FFF2-40B4-BE49-F238E27FC236}">
                <a16:creationId xmlns:a16="http://schemas.microsoft.com/office/drawing/2014/main" id="{95B97971-FB1B-4F00-8CE0-B1823CA2B193}"/>
              </a:ext>
            </a:extLst>
          </p:cNvPr>
          <p:cNvSpPr txBox="1"/>
          <p:nvPr/>
        </p:nvSpPr>
        <p:spPr>
          <a:xfrm>
            <a:off x="731853" y="5905301"/>
            <a:ext cx="2091508" cy="369332"/>
          </a:xfrm>
          <a:prstGeom prst="rect">
            <a:avLst/>
          </a:prstGeom>
          <a:noFill/>
        </p:spPr>
        <p:txBody>
          <a:bodyPr wrap="square" rtlCol="0">
            <a:spAutoFit/>
          </a:bodyPr>
          <a:lstStyle/>
          <a:p>
            <a:r>
              <a:rPr lang="en-US" dirty="0"/>
              <a:t>Soil Moisture sensor</a:t>
            </a:r>
          </a:p>
        </p:txBody>
      </p:sp>
      <p:pic>
        <p:nvPicPr>
          <p:cNvPr id="23" name="Picture 22">
            <a:extLst>
              <a:ext uri="{FF2B5EF4-FFF2-40B4-BE49-F238E27FC236}">
                <a16:creationId xmlns:a16="http://schemas.microsoft.com/office/drawing/2014/main" id="{7239EFC6-7569-4EF3-8432-F3026C74D916}"/>
              </a:ext>
            </a:extLst>
          </p:cNvPr>
          <p:cNvPicPr>
            <a:picLocks noChangeAspect="1"/>
          </p:cNvPicPr>
          <p:nvPr/>
        </p:nvPicPr>
        <p:blipFill>
          <a:blip r:embed="rId7"/>
          <a:stretch>
            <a:fillRect/>
          </a:stretch>
        </p:blipFill>
        <p:spPr>
          <a:xfrm>
            <a:off x="3518138" y="4411432"/>
            <a:ext cx="1912222" cy="1545676"/>
          </a:xfrm>
          <a:prstGeom prst="rect">
            <a:avLst/>
          </a:prstGeom>
        </p:spPr>
      </p:pic>
      <p:sp>
        <p:nvSpPr>
          <p:cNvPr id="24" name="TextBox 23">
            <a:extLst>
              <a:ext uri="{FF2B5EF4-FFF2-40B4-BE49-F238E27FC236}">
                <a16:creationId xmlns:a16="http://schemas.microsoft.com/office/drawing/2014/main" id="{64FCA147-1778-483D-A764-B2C422021BCE}"/>
              </a:ext>
            </a:extLst>
          </p:cNvPr>
          <p:cNvSpPr txBox="1"/>
          <p:nvPr/>
        </p:nvSpPr>
        <p:spPr>
          <a:xfrm>
            <a:off x="3662482" y="5905301"/>
            <a:ext cx="1846556" cy="369332"/>
          </a:xfrm>
          <a:prstGeom prst="rect">
            <a:avLst/>
          </a:prstGeom>
          <a:noFill/>
        </p:spPr>
        <p:txBody>
          <a:bodyPr wrap="square" rtlCol="0">
            <a:spAutoFit/>
          </a:bodyPr>
          <a:lstStyle/>
          <a:p>
            <a:r>
              <a:rPr lang="en-US" dirty="0"/>
              <a:t>Battery</a:t>
            </a:r>
          </a:p>
        </p:txBody>
      </p:sp>
      <p:pic>
        <p:nvPicPr>
          <p:cNvPr id="26" name="Picture 25">
            <a:extLst>
              <a:ext uri="{FF2B5EF4-FFF2-40B4-BE49-F238E27FC236}">
                <a16:creationId xmlns:a16="http://schemas.microsoft.com/office/drawing/2014/main" id="{6159B1E2-1A64-4F60-BBB9-D51F806D613B}"/>
              </a:ext>
            </a:extLst>
          </p:cNvPr>
          <p:cNvPicPr>
            <a:picLocks noChangeAspect="1"/>
          </p:cNvPicPr>
          <p:nvPr/>
        </p:nvPicPr>
        <p:blipFill>
          <a:blip r:embed="rId8"/>
          <a:stretch>
            <a:fillRect/>
          </a:stretch>
        </p:blipFill>
        <p:spPr>
          <a:xfrm>
            <a:off x="6717834" y="4311934"/>
            <a:ext cx="1547278" cy="1547278"/>
          </a:xfrm>
          <a:prstGeom prst="rect">
            <a:avLst/>
          </a:prstGeom>
        </p:spPr>
      </p:pic>
      <p:sp>
        <p:nvSpPr>
          <p:cNvPr id="28" name="TextBox 27">
            <a:extLst>
              <a:ext uri="{FF2B5EF4-FFF2-40B4-BE49-F238E27FC236}">
                <a16:creationId xmlns:a16="http://schemas.microsoft.com/office/drawing/2014/main" id="{69036DCA-6146-4595-A1A8-7E80DEDF11AD}"/>
              </a:ext>
            </a:extLst>
          </p:cNvPr>
          <p:cNvSpPr txBox="1"/>
          <p:nvPr/>
        </p:nvSpPr>
        <p:spPr>
          <a:xfrm>
            <a:off x="6732235" y="5973824"/>
            <a:ext cx="1846556" cy="369332"/>
          </a:xfrm>
          <a:prstGeom prst="rect">
            <a:avLst/>
          </a:prstGeom>
          <a:noFill/>
        </p:spPr>
        <p:txBody>
          <a:bodyPr wrap="square" rtlCol="0">
            <a:spAutoFit/>
          </a:bodyPr>
          <a:lstStyle/>
          <a:p>
            <a:r>
              <a:rPr lang="en-US" dirty="0"/>
              <a:t>Power Bank</a:t>
            </a:r>
          </a:p>
        </p:txBody>
      </p:sp>
    </p:spTree>
    <p:extLst>
      <p:ext uri="{BB962C8B-B14F-4D97-AF65-F5344CB8AC3E}">
        <p14:creationId xmlns:p14="http://schemas.microsoft.com/office/powerpoint/2010/main" val="68402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26FE11-E222-4249-B176-06A557456261}"/>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5" name="Title 4">
            <a:extLst>
              <a:ext uri="{FF2B5EF4-FFF2-40B4-BE49-F238E27FC236}">
                <a16:creationId xmlns:a16="http://schemas.microsoft.com/office/drawing/2014/main" id="{E3976404-8081-4D3C-9D92-164A38774C82}"/>
              </a:ext>
            </a:extLst>
          </p:cNvPr>
          <p:cNvSpPr>
            <a:spLocks noGrp="1"/>
          </p:cNvSpPr>
          <p:nvPr>
            <p:ph type="title"/>
          </p:nvPr>
        </p:nvSpPr>
        <p:spPr/>
        <p:txBody>
          <a:bodyPr/>
          <a:lstStyle/>
          <a:p>
            <a:r>
              <a:rPr lang="en-US" dirty="0"/>
              <a:t>Flow chart</a:t>
            </a:r>
          </a:p>
        </p:txBody>
      </p:sp>
      <p:sp>
        <p:nvSpPr>
          <p:cNvPr id="8" name="Rectangle 7">
            <a:extLst>
              <a:ext uri="{FF2B5EF4-FFF2-40B4-BE49-F238E27FC236}">
                <a16:creationId xmlns:a16="http://schemas.microsoft.com/office/drawing/2014/main" id="{94CEB2EE-65E5-4557-AA1B-36370A3BDCFC}"/>
              </a:ext>
            </a:extLst>
          </p:cNvPr>
          <p:cNvSpPr/>
          <p:nvPr/>
        </p:nvSpPr>
        <p:spPr>
          <a:xfrm>
            <a:off x="307759" y="5933978"/>
            <a:ext cx="2417685" cy="781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518C8F4-EC47-4490-A83C-4DAD71C2B88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6225" y="1457640"/>
            <a:ext cx="7382466" cy="4900765"/>
          </a:xfrm>
          <a:prstGeom prst="rect">
            <a:avLst/>
          </a:prstGeom>
          <a:noFill/>
          <a:ln>
            <a:noFill/>
          </a:ln>
        </p:spPr>
      </p:pic>
    </p:spTree>
    <p:extLst>
      <p:ext uri="{BB962C8B-B14F-4D97-AF65-F5344CB8AC3E}">
        <p14:creationId xmlns:p14="http://schemas.microsoft.com/office/powerpoint/2010/main" val="93945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CC2752-3907-4482-9A1D-D80B1CC2AAFE}"/>
              </a:ext>
            </a:extLst>
          </p:cNvPr>
          <p:cNvSpPr>
            <a:spLocks noGrp="1"/>
          </p:cNvSpPr>
          <p:nvPr>
            <p:ph type="pic" sz="quarter" idx="13"/>
          </p:nvPr>
        </p:nvSpPr>
        <p:spPr/>
      </p:sp>
      <p:pic>
        <p:nvPicPr>
          <p:cNvPr id="7" name="Content Placeholder 6">
            <a:extLst>
              <a:ext uri="{FF2B5EF4-FFF2-40B4-BE49-F238E27FC236}">
                <a16:creationId xmlns:a16="http://schemas.microsoft.com/office/drawing/2014/main" id="{E0805B68-0D4E-4AE7-9D43-0F28D147A1DD}"/>
              </a:ext>
            </a:extLst>
          </p:cNvPr>
          <p:cNvPicPr>
            <a:picLocks noGrp="1" noChangeAspect="1"/>
          </p:cNvPicPr>
          <p:nvPr>
            <p:ph idx="1"/>
          </p:nvPr>
        </p:nvPicPr>
        <p:blipFill>
          <a:blip r:embed="rId2"/>
          <a:stretch>
            <a:fillRect/>
          </a:stretch>
        </p:blipFill>
        <p:spPr>
          <a:xfrm>
            <a:off x="2592087" y="1194818"/>
            <a:ext cx="8293532" cy="4739160"/>
          </a:xfrm>
        </p:spPr>
      </p:pic>
      <p:sp>
        <p:nvSpPr>
          <p:cNvPr id="3" name="Slide Number Placeholder 2">
            <a:extLst>
              <a:ext uri="{FF2B5EF4-FFF2-40B4-BE49-F238E27FC236}">
                <a16:creationId xmlns:a16="http://schemas.microsoft.com/office/drawing/2014/main" id="{1026FE11-E222-4249-B176-06A557456261}"/>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5" name="Title 4">
            <a:extLst>
              <a:ext uri="{FF2B5EF4-FFF2-40B4-BE49-F238E27FC236}">
                <a16:creationId xmlns:a16="http://schemas.microsoft.com/office/drawing/2014/main" id="{E3976404-8081-4D3C-9D92-164A38774C82}"/>
              </a:ext>
            </a:extLst>
          </p:cNvPr>
          <p:cNvSpPr>
            <a:spLocks noGrp="1"/>
          </p:cNvSpPr>
          <p:nvPr>
            <p:ph type="title"/>
          </p:nvPr>
        </p:nvSpPr>
        <p:spPr/>
        <p:txBody>
          <a:bodyPr/>
          <a:lstStyle/>
          <a:p>
            <a:r>
              <a:rPr lang="en-US" dirty="0"/>
              <a:t>Circuit Diagram</a:t>
            </a:r>
          </a:p>
        </p:txBody>
      </p:sp>
      <p:sp>
        <p:nvSpPr>
          <p:cNvPr id="8" name="Rectangle 7">
            <a:extLst>
              <a:ext uri="{FF2B5EF4-FFF2-40B4-BE49-F238E27FC236}">
                <a16:creationId xmlns:a16="http://schemas.microsoft.com/office/drawing/2014/main" id="{94CEB2EE-65E5-4557-AA1B-36370A3BDCFC}"/>
              </a:ext>
            </a:extLst>
          </p:cNvPr>
          <p:cNvSpPr/>
          <p:nvPr/>
        </p:nvSpPr>
        <p:spPr>
          <a:xfrm>
            <a:off x="307759" y="5933978"/>
            <a:ext cx="2417685" cy="781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865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Demonstration of functionality</a:t>
            </a:r>
          </a:p>
        </p:txBody>
      </p:sp>
      <p:sp>
        <p:nvSpPr>
          <p:cNvPr id="23" name="Rectangle 22">
            <a:extLst>
              <a:ext uri="{FF2B5EF4-FFF2-40B4-BE49-F238E27FC236}">
                <a16:creationId xmlns:a16="http://schemas.microsoft.com/office/drawing/2014/main" id="{368E97B7-8A8B-4F50-B157-54EAC952F9AF}"/>
              </a:ext>
            </a:extLst>
          </p:cNvPr>
          <p:cNvSpPr/>
          <p:nvPr/>
        </p:nvSpPr>
        <p:spPr>
          <a:xfrm>
            <a:off x="0" y="1624739"/>
            <a:ext cx="7146524" cy="43732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515938" y="1771372"/>
            <a:ext cx="5945822" cy="3908068"/>
          </a:xfrm>
        </p:spPr>
        <p:txBody>
          <a:bodyPr>
            <a:normAutofit/>
          </a:bodyPr>
          <a:lstStyle/>
          <a:p>
            <a:pPr marL="285750" indent="-285750" algn="l">
              <a:buFont typeface="Arial" panose="020B0604020202020204" pitchFamily="34" charset="0"/>
              <a:buChar char="•"/>
            </a:pPr>
            <a:r>
              <a:rPr lang="en-US" sz="2800" dirty="0"/>
              <a:t>Firstly, water tank is filled up due to insufficient water in the tank</a:t>
            </a:r>
          </a:p>
          <a:p>
            <a:pPr marL="285750" indent="-285750" algn="l">
              <a:buFont typeface="Arial" panose="020B0604020202020204" pitchFamily="34" charset="0"/>
              <a:buChar char="•"/>
            </a:pPr>
            <a:r>
              <a:rPr lang="en-US" sz="2800" dirty="0"/>
              <a:t>Then irrigation process starts automatically.</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a:xfrm>
            <a:off x="7767638" y="1624739"/>
            <a:ext cx="4424362" cy="4373217"/>
          </a:xfrm>
        </p:spPr>
      </p:pic>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7" name="Rectangle 6">
            <a:extLst>
              <a:ext uri="{FF2B5EF4-FFF2-40B4-BE49-F238E27FC236}">
                <a16:creationId xmlns:a16="http://schemas.microsoft.com/office/drawing/2014/main" id="{8BA2E181-7D48-4788-8459-93D4393BCC6E}"/>
              </a:ext>
            </a:extLst>
          </p:cNvPr>
          <p:cNvSpPr/>
          <p:nvPr/>
        </p:nvSpPr>
        <p:spPr>
          <a:xfrm>
            <a:off x="307759" y="6217920"/>
            <a:ext cx="1693761" cy="497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20220726_142057">
            <a:hlinkClick r:id="" action="ppaction://media"/>
            <a:extLst>
              <a:ext uri="{FF2B5EF4-FFF2-40B4-BE49-F238E27FC236}">
                <a16:creationId xmlns:a16="http://schemas.microsoft.com/office/drawing/2014/main" id="{290613F8-C5B5-40A1-9B8B-A313E10BA0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60798" y="1624739"/>
            <a:ext cx="4955490" cy="4373217"/>
          </a:xfrm>
          <a:prstGeom prst="rect">
            <a:avLst/>
          </a:prstGeom>
        </p:spPr>
      </p:pic>
    </p:spTree>
    <p:extLst>
      <p:ext uri="{BB962C8B-B14F-4D97-AF65-F5344CB8AC3E}">
        <p14:creationId xmlns:p14="http://schemas.microsoft.com/office/powerpoint/2010/main" val="236074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659</TotalTime>
  <Words>471</Words>
  <Application>Microsoft Office PowerPoint</Application>
  <PresentationFormat>Widescreen</PresentationFormat>
  <Paragraphs>58</Paragraphs>
  <Slides>11</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Corbel</vt:lpstr>
      <vt:lpstr>Times New Roman</vt:lpstr>
      <vt:lpstr>Wingdings</vt:lpstr>
      <vt:lpstr>Office Theme</vt:lpstr>
      <vt:lpstr>Water Level detector and automated irrigation System </vt:lpstr>
      <vt:lpstr>About our Group</vt:lpstr>
      <vt:lpstr>Introduction </vt:lpstr>
      <vt:lpstr>Introducting Project  Water Level detector  and  automated irrigation System</vt:lpstr>
      <vt:lpstr>DESCRIPTION</vt:lpstr>
      <vt:lpstr>MAIN COMPONENTS used</vt:lpstr>
      <vt:lpstr>Flow chart</vt:lpstr>
      <vt:lpstr>Circuit Diagram</vt:lpstr>
      <vt:lpstr>Demonstration of functionality</vt:lpstr>
      <vt:lpstr>WATER LEVEL DETECTOR AND AUTOMATED IRRIGATION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Level detector and automatic irrigation tools </dc:title>
  <dc:creator>Shoumya Choudhury</dc:creator>
  <cp:lastModifiedBy>Shoumya Choudhury</cp:lastModifiedBy>
  <cp:revision>42</cp:revision>
  <dcterms:created xsi:type="dcterms:W3CDTF">2022-07-25T12:17:47Z</dcterms:created>
  <dcterms:modified xsi:type="dcterms:W3CDTF">2022-07-26T09:19:09Z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